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75" r:id="rId9"/>
    <p:sldId id="276" r:id="rId10"/>
    <p:sldId id="277" r:id="rId11"/>
    <p:sldId id="278" r:id="rId12"/>
    <p:sldId id="279" r:id="rId13"/>
    <p:sldId id="28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39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tonbe\Documents\My%20documents\MSU\Workshops%20&amp;%20Conferences\WAS\Aquaculture%20&amp;%20fisheries%20production%20&amp;%20trade_17-9-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69938654540024"/>
          <c:y val="6.7462770986461432E-2"/>
          <c:w val="0.75113190227063453"/>
          <c:h val="0.7909915466853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'1d.Chart data'!$B$1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'1d.Chart data'!$A$2:$A$23</c:f>
              <c:strCache>
                <c:ptCount val="21"/>
                <c:pt idx="0">
                  <c:v>Total</c:v>
                </c:pt>
                <c:pt idx="2">
                  <c:v>Thailand</c:v>
                </c:pt>
                <c:pt idx="4">
                  <c:v>Vietnam</c:v>
                </c:pt>
                <c:pt idx="6">
                  <c:v>Indonesia</c:v>
                </c:pt>
                <c:pt idx="8">
                  <c:v>China</c:v>
                </c:pt>
                <c:pt idx="10">
                  <c:v>India</c:v>
                </c:pt>
                <c:pt idx="12">
                  <c:v>Myanmar</c:v>
                </c:pt>
                <c:pt idx="14">
                  <c:v>Bangladesh </c:v>
                </c:pt>
                <c:pt idx="16">
                  <c:v>Philippines</c:v>
                </c:pt>
                <c:pt idx="18">
                  <c:v>Brazil</c:v>
                </c:pt>
                <c:pt idx="20">
                  <c:v>Egypt</c:v>
                </c:pt>
              </c:strCache>
            </c:strRef>
          </c:cat>
          <c:val>
            <c:numRef>
              <c:f>'1d.Chart data'!$B$2:$B$23</c:f>
              <c:numCache>
                <c:formatCode>General</c:formatCode>
                <c:ptCount val="22"/>
                <c:pt idx="0" formatCode="0">
                  <c:v>11.355830612453641</c:v>
                </c:pt>
                <c:pt idx="2" formatCode="0">
                  <c:v>77.866839267559001</c:v>
                </c:pt>
                <c:pt idx="4" formatCode="0">
                  <c:v>59.101087349337654</c:v>
                </c:pt>
                <c:pt idx="6" formatCode="0">
                  <c:v>8.5119726987403421</c:v>
                </c:pt>
                <c:pt idx="8" formatCode="0">
                  <c:v>7.5567709268467942</c:v>
                </c:pt>
                <c:pt idx="10" formatCode="0">
                  <c:v>5.2569849091041512</c:v>
                </c:pt>
                <c:pt idx="12" formatCode="0">
                  <c:v>4.4824407779440438</c:v>
                </c:pt>
                <c:pt idx="14" formatCode="0">
                  <c:v>3.9687941250808225</c:v>
                </c:pt>
                <c:pt idx="16" formatCode="0">
                  <c:v>2.50062117771258</c:v>
                </c:pt>
                <c:pt idx="18" formatCode="0">
                  <c:v>0.68745081338350977</c:v>
                </c:pt>
                <c:pt idx="20" formatCode="0">
                  <c:v>0.60650456970880628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49-436F-A2AC-8790EB78FA29}"/>
            </c:ext>
          </c:extLst>
        </c:ser>
        <c:ser>
          <c:idx val="1"/>
          <c:order val="1"/>
          <c:tx>
            <c:strRef>
              <c:f>'1d.Chart data'!$C$1</c:f>
              <c:strCache>
                <c:ptCount val="1"/>
                <c:pt idx="0">
                  <c:v>Domestic consumption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'1d.Chart data'!$A$2:$A$23</c:f>
              <c:strCache>
                <c:ptCount val="21"/>
                <c:pt idx="0">
                  <c:v>Total</c:v>
                </c:pt>
                <c:pt idx="2">
                  <c:v>Thailand</c:v>
                </c:pt>
                <c:pt idx="4">
                  <c:v>Vietnam</c:v>
                </c:pt>
                <c:pt idx="6">
                  <c:v>Indonesia</c:v>
                </c:pt>
                <c:pt idx="8">
                  <c:v>China</c:v>
                </c:pt>
                <c:pt idx="10">
                  <c:v>India</c:v>
                </c:pt>
                <c:pt idx="12">
                  <c:v>Myanmar</c:v>
                </c:pt>
                <c:pt idx="14">
                  <c:v>Bangladesh </c:v>
                </c:pt>
                <c:pt idx="16">
                  <c:v>Philippines</c:v>
                </c:pt>
                <c:pt idx="18">
                  <c:v>Brazil</c:v>
                </c:pt>
                <c:pt idx="20">
                  <c:v>Egypt</c:v>
                </c:pt>
              </c:strCache>
            </c:strRef>
          </c:cat>
          <c:val>
            <c:numRef>
              <c:f>'1d.Chart data'!$C$2:$C$23</c:f>
              <c:numCache>
                <c:formatCode>General</c:formatCode>
                <c:ptCount val="22"/>
                <c:pt idx="0" formatCode="0">
                  <c:v>88.644169387546356</c:v>
                </c:pt>
                <c:pt idx="2" formatCode="0">
                  <c:v>22.133160732440999</c:v>
                </c:pt>
                <c:pt idx="4" formatCode="0">
                  <c:v>40.898912650662346</c:v>
                </c:pt>
                <c:pt idx="6" formatCode="0">
                  <c:v>91.488027301259663</c:v>
                </c:pt>
                <c:pt idx="8" formatCode="0">
                  <c:v>92.443229073153205</c:v>
                </c:pt>
                <c:pt idx="10" formatCode="0">
                  <c:v>94.743015090895852</c:v>
                </c:pt>
                <c:pt idx="12" formatCode="0">
                  <c:v>95.517559222055951</c:v>
                </c:pt>
                <c:pt idx="14" formatCode="0">
                  <c:v>96.031205874919181</c:v>
                </c:pt>
                <c:pt idx="16" formatCode="0">
                  <c:v>97.499378822287426</c:v>
                </c:pt>
                <c:pt idx="18" formatCode="0">
                  <c:v>99.312549186616494</c:v>
                </c:pt>
                <c:pt idx="20" formatCode="0">
                  <c:v>99.393495430291196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49-436F-A2AC-8790EB78F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24126304"/>
        <c:axId val="424124992"/>
      </c:barChart>
      <c:catAx>
        <c:axId val="424126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124992"/>
        <c:crosses val="autoZero"/>
        <c:auto val="1"/>
        <c:lblAlgn val="ctr"/>
        <c:lblOffset val="100"/>
        <c:noMultiLvlLbl val="0"/>
      </c:catAx>
      <c:valAx>
        <c:axId val="424124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12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20089812164855"/>
          <c:y val="0.92294361274336989"/>
          <c:w val="0.7625686909882603"/>
          <c:h val="6.6951109939855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B5D28-08C1-472B-9FC1-7EF1478668C9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B2703-B713-4A76-A547-B9A683673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4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B2703-B713-4A76-A547-B9A683673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F7170-466B-41C7-9D7C-FF80360AE3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8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Fish farm growth supported by “quiet revolution”, in off-farm value chain, driven by mainly by SMEs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27B2-BDE3-4CF6-A129-6F5DA53203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6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86176-6F58-4CBA-8EF4-1E0D4325DF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0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D3A1B-2B53-4957-BC94-1C0BAD8DF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6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Mutually reinforcing changes across</a:t>
            </a:r>
            <a:r>
              <a:rPr lang="en-US" baseline="0" dirty="0" smtClean="0"/>
              <a:t> segments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B2703-B713-4A76-A547-B9A683673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6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B2703-B713-4A76-A547-B9A683673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3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1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7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4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6ABB-ED3E-4C08-8F19-8003E460865A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BF4B-B64C-425F-A71E-D407AF24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0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4489"/>
            <a:ext cx="9144000" cy="2132418"/>
          </a:xfrm>
        </p:spPr>
        <p:txBody>
          <a:bodyPr/>
          <a:lstStyle/>
          <a:p>
            <a:r>
              <a:rPr lang="en-US" b="1" dirty="0" smtClean="0"/>
              <a:t>The “Quiet Revolution” in Aquaculture Value Chains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5157"/>
            <a:ext cx="9144000" cy="195408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Ben Belton</a:t>
            </a:r>
          </a:p>
          <a:p>
            <a:r>
              <a:rPr lang="en-US" b="1" dirty="0" smtClean="0"/>
              <a:t>Michigan State University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Food Security Policy Project</a:t>
            </a:r>
          </a:p>
          <a:p>
            <a:endParaRPr lang="en-US" b="1" dirty="0" smtClean="0"/>
          </a:p>
          <a:p>
            <a:r>
              <a:rPr lang="en-US" sz="2000" dirty="0" smtClean="0"/>
              <a:t>World Aquaculture Society</a:t>
            </a:r>
          </a:p>
          <a:p>
            <a:r>
              <a:rPr lang="en-US" sz="2000" dirty="0" smtClean="0"/>
              <a:t>Montpellier, France, August 27 2018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CBF3-9299-43C8-872A-9E9D17BED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57" y="5589301"/>
            <a:ext cx="10976484" cy="8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67B4AFC-203A-45F0-8DEC-698E47A92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9480"/>
          <a:stretch/>
        </p:blipFill>
        <p:spPr>
          <a:xfrm>
            <a:off x="0" y="3297585"/>
            <a:ext cx="3719470" cy="3591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EAB78B-776F-4ACC-A228-1129E3332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339" r="-8787" b="10407"/>
          <a:stretch/>
        </p:blipFill>
        <p:spPr>
          <a:xfrm>
            <a:off x="0" y="0"/>
            <a:ext cx="4924566" cy="3297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EB8C5-739D-4F26-86DD-003DF3333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-617" r="-5527" b="6163"/>
          <a:stretch/>
        </p:blipFill>
        <p:spPr>
          <a:xfrm>
            <a:off x="4292792" y="-28136"/>
            <a:ext cx="4377254" cy="3504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6FA558-2E0B-4D82-8F62-32F4EFFCC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9550" r="18430" b="5455"/>
          <a:stretch/>
        </p:blipFill>
        <p:spPr>
          <a:xfrm>
            <a:off x="7497923" y="3316106"/>
            <a:ext cx="4694078" cy="3535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C700E-05FC-4C16-A48C-2D9D2D3D45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294" y="3316106"/>
            <a:ext cx="4714102" cy="35355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0741A1-90C5-4F01-9C3F-F7FEEC5DE5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r="5675"/>
          <a:stretch/>
        </p:blipFill>
        <p:spPr>
          <a:xfrm>
            <a:off x="8313619" y="0"/>
            <a:ext cx="3878382" cy="33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05A3D1-95AD-4380-BFD2-162106D58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3153" r="9042"/>
          <a:stretch/>
        </p:blipFill>
        <p:spPr>
          <a:xfrm>
            <a:off x="7467396" y="2797681"/>
            <a:ext cx="4732422" cy="4074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43A17-6C95-4FA4-A39B-927FFAB73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645" b="3791"/>
          <a:stretch/>
        </p:blipFill>
        <p:spPr>
          <a:xfrm>
            <a:off x="8305148" y="0"/>
            <a:ext cx="3894670" cy="3541412"/>
          </a:xfrm>
          <a:prstGeom prst="rect">
            <a:avLst/>
          </a:prstGeom>
        </p:spPr>
      </p:pic>
      <p:pic>
        <p:nvPicPr>
          <p:cNvPr id="17" name="Picture 16" descr="DSCF4579.JPG">
            <a:extLst>
              <a:ext uri="{FF2B5EF4-FFF2-40B4-BE49-F238E27FC236}">
                <a16:creationId xmlns:a16="http://schemas.microsoft.com/office/drawing/2014/main" id="{2B4B5F66-9C9E-4669-A8C6-D65BA1DE1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15998" t="-1594" r="11543" b="1594"/>
          <a:stretch/>
        </p:blipFill>
        <p:spPr>
          <a:xfrm>
            <a:off x="3256587" y="-85268"/>
            <a:ext cx="5180738" cy="3719852"/>
          </a:xfrm>
          <a:prstGeom prst="rect">
            <a:avLst/>
          </a:prstGeom>
        </p:spPr>
      </p:pic>
      <p:pic>
        <p:nvPicPr>
          <p:cNvPr id="19" name="Picture 18" descr="DSCF4540.JPG">
            <a:extLst>
              <a:ext uri="{FF2B5EF4-FFF2-40B4-BE49-F238E27FC236}">
                <a16:creationId xmlns:a16="http://schemas.microsoft.com/office/drawing/2014/main" id="{3B042651-8BA1-4FCA-A288-7365DDAC897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732422" cy="3549317"/>
          </a:xfrm>
          <a:prstGeom prst="rect">
            <a:avLst/>
          </a:prstGeom>
        </p:spPr>
      </p:pic>
      <p:pic>
        <p:nvPicPr>
          <p:cNvPr id="20" name="Picture 19" descr="DSCF4571.JPG">
            <a:extLst>
              <a:ext uri="{FF2B5EF4-FFF2-40B4-BE49-F238E27FC236}">
                <a16:creationId xmlns:a16="http://schemas.microsoft.com/office/drawing/2014/main" id="{44147889-3C21-463C-B951-0226D4AA98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8686"/>
          <a:stretch/>
        </p:blipFill>
        <p:spPr>
          <a:xfrm>
            <a:off x="-31487" y="3250406"/>
            <a:ext cx="2974638" cy="362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4FB7C5-B99C-46AC-BFF8-D893CE1F3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3" y="3500785"/>
            <a:ext cx="4600590" cy="3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57" y="275674"/>
            <a:ext cx="8524460" cy="95678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Innovation in off-farm VC segments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18" y="2067340"/>
            <a:ext cx="6565373" cy="4253947"/>
          </a:xfrm>
        </p:spPr>
        <p:txBody>
          <a:bodyPr>
            <a:normAutofit/>
          </a:bodyPr>
          <a:lstStyle/>
          <a:p>
            <a:r>
              <a:rPr lang="en-US" dirty="0"/>
              <a:t>Example of Andhra Pradesh </a:t>
            </a:r>
            <a:r>
              <a:rPr lang="en-US" sz="2000" dirty="0"/>
              <a:t>(Belton et al, 2018c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1700" dirty="0"/>
          </a:p>
          <a:p>
            <a:r>
              <a:rPr lang="en-US" dirty="0" smtClean="0"/>
              <a:t>Larger fingerlings, improved seed transport, specialized nursing hubs</a:t>
            </a:r>
          </a:p>
          <a:p>
            <a:r>
              <a:rPr lang="en-US" dirty="0" smtClean="0"/>
              <a:t>Ice, insulated boxes, 3</a:t>
            </a:r>
            <a:r>
              <a:rPr lang="en-US" baseline="30000" dirty="0" smtClean="0"/>
              <a:t>rd</a:t>
            </a:r>
            <a:r>
              <a:rPr lang="en-US" dirty="0" smtClean="0"/>
              <a:t> party logistics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Clusters facilitate specialization, reduce costs, increase efficiency</a:t>
            </a:r>
          </a:p>
          <a:p>
            <a:r>
              <a:rPr lang="en-US" dirty="0" smtClean="0"/>
              <a:t>Geographical </a:t>
            </a:r>
            <a:r>
              <a:rPr lang="en-US" dirty="0"/>
              <a:t>lengthening of value </a:t>
            </a:r>
            <a:r>
              <a:rPr lang="en-US" dirty="0" smtClean="0"/>
              <a:t>chains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36449" b="21449"/>
          <a:stretch/>
        </p:blipFill>
        <p:spPr>
          <a:xfrm>
            <a:off x="7112530" y="1803952"/>
            <a:ext cx="4774669" cy="47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6" y="1610141"/>
            <a:ext cx="11483163" cy="4899989"/>
          </a:xfrm>
        </p:spPr>
        <p:txBody>
          <a:bodyPr>
            <a:normAutofit/>
          </a:bodyPr>
          <a:lstStyle/>
          <a:p>
            <a:r>
              <a:rPr lang="en-US" sz="3200" dirty="0"/>
              <a:t>Driven mainly by </a:t>
            </a:r>
            <a:r>
              <a:rPr lang="en-US" sz="3200" dirty="0" smtClean="0"/>
              <a:t>changes in domestic </a:t>
            </a:r>
            <a:r>
              <a:rPr lang="en-US" sz="3200" dirty="0"/>
              <a:t>demand</a:t>
            </a:r>
          </a:p>
          <a:p>
            <a:r>
              <a:rPr lang="en-US" sz="3200" dirty="0" smtClean="0"/>
              <a:t>Massive growth of farms and enterprises in all VC </a:t>
            </a:r>
            <a:r>
              <a:rPr lang="en-US" sz="3200" dirty="0"/>
              <a:t>segments </a:t>
            </a:r>
            <a:r>
              <a:rPr lang="en-US" sz="3200" dirty="0" smtClean="0"/>
              <a:t>(transforming structure)</a:t>
            </a:r>
          </a:p>
          <a:p>
            <a:r>
              <a:rPr lang="en-US" sz="3200" dirty="0" smtClean="0"/>
              <a:t>Intensification, specialization, constant innovation, greater </a:t>
            </a:r>
            <a:r>
              <a:rPr lang="en-US" sz="3200" dirty="0"/>
              <a:t>efficiencies </a:t>
            </a:r>
            <a:r>
              <a:rPr lang="en-US" sz="3200" dirty="0" smtClean="0"/>
              <a:t>(transforming conduct</a:t>
            </a:r>
            <a:r>
              <a:rPr lang="en-US" sz="3200" dirty="0"/>
              <a:t>)</a:t>
            </a:r>
            <a:endParaRPr lang="en-US" sz="3200" dirty="0" smtClean="0"/>
          </a:p>
          <a:p>
            <a:r>
              <a:rPr lang="en-US" sz="3200" dirty="0" smtClean="0"/>
              <a:t>Most farms &amp; firms are SMEs, many livelihood opportunities created, but may change with further modernization</a:t>
            </a:r>
          </a:p>
          <a:p>
            <a:r>
              <a:rPr lang="en-US" sz="3200" dirty="0"/>
              <a:t>F</a:t>
            </a:r>
            <a:r>
              <a:rPr lang="en-US" sz="3200" dirty="0" smtClean="0"/>
              <a:t>armed fish supply growing &amp; diversifying, falling price – greater food security</a:t>
            </a:r>
          </a:p>
          <a:p>
            <a:endParaRPr lang="en-US" sz="32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9417" y="285613"/>
            <a:ext cx="10969487" cy="95678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Quiet Revolution in Aquaculture Value Chains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76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0" t="10052" r="43799" b="38475"/>
          <a:stretch/>
        </p:blipFill>
        <p:spPr>
          <a:xfrm>
            <a:off x="106325" y="92245"/>
            <a:ext cx="11979349" cy="62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846" y="393437"/>
            <a:ext cx="9939901" cy="958285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What is the “Quiet </a:t>
            </a:r>
            <a:r>
              <a:rPr lang="en-US" b="1" dirty="0"/>
              <a:t>R</a:t>
            </a:r>
            <a:r>
              <a:rPr lang="en-US" b="1" dirty="0" smtClean="0"/>
              <a:t>evolution”?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365" y="1918251"/>
            <a:ext cx="10459280" cy="45421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Huge (but overlooked) changes in food value chains</a:t>
            </a:r>
          </a:p>
          <a:p>
            <a:pPr>
              <a:spcAft>
                <a:spcPts val="1800"/>
              </a:spcAft>
            </a:pPr>
            <a:r>
              <a:rPr lang="en-US" sz="3600" dirty="0" smtClean="0"/>
              <a:t>Occurring across developing countries for multiple commodities </a:t>
            </a:r>
            <a:r>
              <a:rPr lang="en-US" sz="2200" dirty="0"/>
              <a:t>(e.g. Reardon </a:t>
            </a:r>
            <a:r>
              <a:rPr lang="en-US" sz="2200" dirty="0" smtClean="0"/>
              <a:t>et al, 2012; Reardon et al, 2018)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3200" dirty="0" smtClean="0"/>
              <a:t>Farm </a:t>
            </a:r>
            <a:r>
              <a:rPr lang="en-US" sz="3200" dirty="0"/>
              <a:t>commercialization, intensification, specialization</a:t>
            </a:r>
          </a:p>
          <a:p>
            <a:pPr lvl="1"/>
            <a:r>
              <a:rPr lang="en-US" sz="3200" dirty="0"/>
              <a:t>Growth of </a:t>
            </a:r>
            <a:r>
              <a:rPr lang="en-US" sz="3200" dirty="0" smtClean="0"/>
              <a:t>supporting off-farm enterprises</a:t>
            </a:r>
            <a:endParaRPr lang="en-US" sz="3200" dirty="0"/>
          </a:p>
          <a:p>
            <a:r>
              <a:rPr lang="en-US" sz="3600" dirty="0" smtClean="0"/>
              <a:t>Driven by changes </a:t>
            </a:r>
            <a:r>
              <a:rPr lang="en-US" sz="3600" dirty="0"/>
              <a:t>in </a:t>
            </a:r>
            <a:r>
              <a:rPr lang="en-US" sz="3600" dirty="0" smtClean="0"/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8733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127" y="467620"/>
            <a:ext cx="4934527" cy="913919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Changes in Demand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389" y="1988290"/>
            <a:ext cx="10515600" cy="463060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Rapid urbanization (66% by 2050)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Urbanization → Higher incomes 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Higher incomes → Diet change 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More demand for non-staple foods (including fish) as diets diversify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566" y="129209"/>
            <a:ext cx="7834812" cy="966967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Domestic markets dominate demand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585872" y="1318830"/>
            <a:ext cx="24404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Calibri "/>
              </a:rPr>
              <a:t>Aquaculture </a:t>
            </a:r>
            <a:r>
              <a:rPr lang="en-US" sz="2200" dirty="0" smtClean="0">
                <a:latin typeface="Calibri "/>
              </a:rPr>
              <a:t>exports </a:t>
            </a:r>
            <a:r>
              <a:rPr lang="en-US" sz="2200" dirty="0">
                <a:latin typeface="Calibri "/>
              </a:rPr>
              <a:t>and </a:t>
            </a:r>
            <a:r>
              <a:rPr lang="en-US" sz="2200" dirty="0" smtClean="0">
                <a:latin typeface="Calibri "/>
              </a:rPr>
              <a:t>domestic </a:t>
            </a:r>
            <a:r>
              <a:rPr lang="en-US" sz="2200" dirty="0">
                <a:latin typeface="Calibri "/>
              </a:rPr>
              <a:t>consumption </a:t>
            </a:r>
            <a:r>
              <a:rPr lang="en-US" sz="2200" dirty="0" smtClean="0">
                <a:latin typeface="Calibri "/>
              </a:rPr>
              <a:t>from the top 10 aquaculture producing developing countries</a:t>
            </a:r>
          </a:p>
          <a:p>
            <a:pPr algn="r"/>
            <a:r>
              <a:rPr lang="en-US" sz="2200" dirty="0" smtClean="0">
                <a:latin typeface="Calibri "/>
              </a:rPr>
              <a:t> </a:t>
            </a:r>
          </a:p>
          <a:p>
            <a:pPr algn="r"/>
            <a:r>
              <a:rPr lang="en-US" sz="2200" dirty="0" smtClean="0">
                <a:latin typeface="Calibri "/>
              </a:rPr>
              <a:t>(87% of global farmed fish production)</a:t>
            </a:r>
          </a:p>
          <a:p>
            <a:pPr algn="r"/>
            <a:r>
              <a:rPr lang="en-US" dirty="0" smtClean="0">
                <a:latin typeface="Calibri "/>
              </a:rPr>
              <a:t>(Belton et al, 2018a)</a:t>
            </a:r>
            <a:endParaRPr lang="en-US" dirty="0">
              <a:latin typeface="Calibri "/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330825"/>
              </p:ext>
            </p:extLst>
          </p:nvPr>
        </p:nvGraphicFramePr>
        <p:xfrm>
          <a:off x="1035444" y="903578"/>
          <a:ext cx="8550429" cy="553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805611" y="5381791"/>
            <a:ext cx="6417902" cy="363026"/>
            <a:chOff x="2271251" y="5451365"/>
            <a:chExt cx="6040215" cy="369332"/>
          </a:xfrm>
        </p:grpSpPr>
        <p:sp>
          <p:nvSpPr>
            <p:cNvPr id="3" name="Rectangle 2"/>
            <p:cNvSpPr/>
            <p:nvPr/>
          </p:nvSpPr>
          <p:spPr>
            <a:xfrm>
              <a:off x="2271251" y="5522575"/>
              <a:ext cx="6040215" cy="2222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18735" y="5451365"/>
              <a:ext cx="471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11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0529" y="5451365"/>
              <a:ext cx="471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89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681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2842" y="550932"/>
            <a:ext cx="4393790" cy="976014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Changes in Supply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3" y="1750194"/>
            <a:ext cx="5461524" cy="489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06" y="1750194"/>
            <a:ext cx="5512610" cy="4863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92842" y="17907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1992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6444" y="1790768"/>
            <a:ext cx="128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2012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7106" y="1145132"/>
            <a:ext cx="668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Fish farm expansion </a:t>
            </a:r>
            <a:r>
              <a:rPr lang="en-US" sz="1600" dirty="0"/>
              <a:t>(Belton </a:t>
            </a:r>
            <a:r>
              <a:rPr lang="en-US" sz="1600" dirty="0" smtClean="0"/>
              <a:t>et al, 2017)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80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6401" y="287452"/>
            <a:ext cx="11484446" cy="98254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Commercialization</a:t>
            </a:r>
            <a:r>
              <a:rPr lang="en-US" b="1" dirty="0"/>
              <a:t>, </a:t>
            </a:r>
            <a:r>
              <a:rPr lang="en-US" b="1" dirty="0" smtClean="0"/>
              <a:t>intensification, specialization 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7803555" y="2145936"/>
            <a:ext cx="972606" cy="1174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69" y="1669309"/>
            <a:ext cx="3713122" cy="49508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59" y="1669309"/>
            <a:ext cx="3723788" cy="496504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7850477" y="2266259"/>
            <a:ext cx="972606" cy="1174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78383" y="1759226"/>
            <a:ext cx="4361964" cy="50987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Production for sale, not </a:t>
            </a:r>
            <a:r>
              <a:rPr lang="en-US" dirty="0" smtClean="0"/>
              <a:t>subsistence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ormulated feeds</a:t>
            </a:r>
          </a:p>
          <a:p>
            <a:r>
              <a:rPr lang="en-US" dirty="0" smtClean="0"/>
              <a:t>Larger fingerlings</a:t>
            </a:r>
          </a:p>
          <a:p>
            <a:r>
              <a:rPr lang="en-US" dirty="0" smtClean="0"/>
              <a:t>Deeper ponds</a:t>
            </a:r>
          </a:p>
          <a:p>
            <a:r>
              <a:rPr lang="en-US" dirty="0" smtClean="0"/>
              <a:t>Pumps, aeration</a:t>
            </a:r>
          </a:p>
          <a:p>
            <a:r>
              <a:rPr lang="en-US" dirty="0" smtClean="0"/>
              <a:t>Chemicals</a:t>
            </a:r>
          </a:p>
          <a:p>
            <a:r>
              <a:rPr lang="en-US" dirty="0" smtClean="0"/>
              <a:t>Higher yields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Most aquaculture at ‘intermediate’ stage of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66576" y="327619"/>
            <a:ext cx="3962400" cy="94487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Product cycle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" r="6371"/>
          <a:stretch/>
        </p:blipFill>
        <p:spPr>
          <a:xfrm rot="5400000">
            <a:off x="6121271" y="539469"/>
            <a:ext cx="6610197" cy="5531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23721" y="1757680"/>
            <a:ext cx="218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Product introduced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047776" y="4198719"/>
            <a:ext cx="321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Commoditization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01655" y="3976707"/>
            <a:ext cx="218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Price </a:t>
            </a:r>
          </a:p>
          <a:p>
            <a:pPr algn="ctr"/>
            <a:r>
              <a:rPr lang="en-US" sz="3200" dirty="0" smtClean="0"/>
              <a:t>drops</a:t>
            </a:r>
            <a:endParaRPr lang="en-US" sz="3200" dirty="0"/>
          </a:p>
        </p:txBody>
      </p:sp>
      <p:sp>
        <p:nvSpPr>
          <p:cNvPr id="14" name="Curved Down Arrow 13"/>
          <p:cNvSpPr/>
          <p:nvPr/>
        </p:nvSpPr>
        <p:spPr>
          <a:xfrm rot="4244430">
            <a:off x="4020104" y="2515250"/>
            <a:ext cx="1751617" cy="63929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785316" y="5324356"/>
            <a:ext cx="2319322" cy="72084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17850287">
            <a:off x="113840" y="2555042"/>
            <a:ext cx="1945252" cy="5597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6139" y="6288525"/>
            <a:ext cx="258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Hernandez et al,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79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697864" y="2829626"/>
            <a:ext cx="200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Nurseries + 200%</a:t>
            </a:r>
          </a:p>
          <a:p>
            <a:r>
              <a:rPr lang="en-US" b="1" dirty="0">
                <a:solidFill>
                  <a:schemeClr val="bg1"/>
                </a:solidFill>
              </a:rPr>
              <a:t>Seed traders + 60%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555975" y="1421150"/>
          <a:ext cx="6202877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836">
                  <a:extLst>
                    <a:ext uri="{9D8B030D-6E8A-4147-A177-3AD203B41FA5}">
                      <a16:colId xmlns:a16="http://schemas.microsoft.com/office/drawing/2014/main" val="2739699042"/>
                    </a:ext>
                  </a:extLst>
                </a:gridCol>
                <a:gridCol w="1093075">
                  <a:extLst>
                    <a:ext uri="{9D8B030D-6E8A-4147-A177-3AD203B41FA5}">
                      <a16:colId xmlns:a16="http://schemas.microsoft.com/office/drawing/2014/main" val="3774021708"/>
                    </a:ext>
                  </a:extLst>
                </a:gridCol>
                <a:gridCol w="1030014">
                  <a:extLst>
                    <a:ext uri="{9D8B030D-6E8A-4147-A177-3AD203B41FA5}">
                      <a16:colId xmlns:a16="http://schemas.microsoft.com/office/drawing/2014/main" val="2590206779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3528967291"/>
                    </a:ext>
                  </a:extLst>
                </a:gridCol>
              </a:tblGrid>
              <a:tr h="449675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Enterprise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2006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% </a:t>
                      </a:r>
                    </a:p>
                    <a:p>
                      <a:r>
                        <a:rPr lang="en-US" sz="2050" dirty="0" smtClean="0"/>
                        <a:t>change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3924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Hatchery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30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100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82870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Nursery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501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1538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207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02707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Seed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166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265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15239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Pelleted feed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112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58578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Rice</a:t>
                      </a:r>
                      <a:r>
                        <a:rPr lang="en-US" sz="2050" baseline="0" dirty="0" smtClean="0"/>
                        <a:t> bran/oil cake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112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175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56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95259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Small boats</a:t>
                      </a:r>
                      <a:r>
                        <a:rPr lang="en-US" sz="2050" baseline="0" dirty="0" smtClean="0"/>
                        <a:t> for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88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1678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Fish</a:t>
                      </a:r>
                      <a:r>
                        <a:rPr lang="en-US" sz="2050" baseline="0" dirty="0" smtClean="0"/>
                        <a:t>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46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68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47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13275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Ice factory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9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82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90950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Mechanical</a:t>
                      </a:r>
                      <a:r>
                        <a:rPr lang="en-US" sz="2050" baseline="0" dirty="0" smtClean="0"/>
                        <a:t> excavator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24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961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911339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Trucks for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1900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95537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802410" y="2137381"/>
            <a:ext cx="956441" cy="4053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23618" y="6223073"/>
            <a:ext cx="734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Inventory </a:t>
            </a:r>
            <a:r>
              <a:rPr lang="en-US" b="1" dirty="0" smtClean="0"/>
              <a:t>of enterprises </a:t>
            </a:r>
            <a:r>
              <a:rPr lang="en-US" b="1" dirty="0"/>
              <a:t>in the aquaculture value chain</a:t>
            </a:r>
            <a:r>
              <a:rPr lang="en-US" b="1" dirty="0" smtClean="0"/>
              <a:t>, in villages with high concentrations of fish farms, Myanmar, 2006-2016 </a:t>
            </a:r>
            <a:r>
              <a:rPr lang="en-US" dirty="0" smtClean="0"/>
              <a:t>(Belton et al, 2018b)</a:t>
            </a:r>
            <a:endParaRPr lang="en-US" dirty="0"/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293455" y="241618"/>
            <a:ext cx="7816876" cy="9935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Growth of Off-Farm VC Segments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3455" y="3008673"/>
            <a:ext cx="5096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Farm growth facilitated  by businesses in ‘upstream’ and ‘downstream’ VC segments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14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3B479-499E-461E-854B-C6C57471B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332" r="702" b="4154"/>
          <a:stretch/>
        </p:blipFill>
        <p:spPr>
          <a:xfrm>
            <a:off x="-42886" y="0"/>
            <a:ext cx="4769561" cy="3467574"/>
          </a:xfrm>
          <a:prstGeom prst="rect">
            <a:avLst/>
          </a:prstGeom>
        </p:spPr>
      </p:pic>
      <p:pic>
        <p:nvPicPr>
          <p:cNvPr id="8" name="Picture 7" descr="DSCF4339.JPG">
            <a:extLst>
              <a:ext uri="{FF2B5EF4-FFF2-40B4-BE49-F238E27FC236}">
                <a16:creationId xmlns:a16="http://schemas.microsoft.com/office/drawing/2014/main" id="{A10D189E-B377-4342-AC5D-B7608D4924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88"/>
          <a:stretch/>
        </p:blipFill>
        <p:spPr>
          <a:xfrm>
            <a:off x="0" y="3467575"/>
            <a:ext cx="4385461" cy="3390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7D8769-357B-4F2E-A67D-7367821C9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27" y="3307520"/>
            <a:ext cx="4729655" cy="3550480"/>
          </a:xfrm>
          <a:prstGeom prst="rect">
            <a:avLst/>
          </a:prstGeom>
        </p:spPr>
      </p:pic>
      <p:pic>
        <p:nvPicPr>
          <p:cNvPr id="11" name="Picture 10" descr="DSCF4416.JPG">
            <a:extLst>
              <a:ext uri="{FF2B5EF4-FFF2-40B4-BE49-F238E27FC236}">
                <a16:creationId xmlns:a16="http://schemas.microsoft.com/office/drawing/2014/main" id="{BC78654C-F75F-4EA9-999D-47CB27E32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015" r="19552"/>
          <a:stretch/>
        </p:blipFill>
        <p:spPr>
          <a:xfrm>
            <a:off x="4055350" y="3467574"/>
            <a:ext cx="3409977" cy="3390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DA80F-B966-4B60-B888-9FE269968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9" r="12026" b="4433"/>
          <a:stretch/>
        </p:blipFill>
        <p:spPr>
          <a:xfrm>
            <a:off x="4683510" y="0"/>
            <a:ext cx="4385461" cy="3467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30573A-D01E-471A-98E4-4F0642A5A2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9173" r="-1067" b="-1711"/>
          <a:stretch/>
        </p:blipFill>
        <p:spPr>
          <a:xfrm>
            <a:off x="9018877" y="0"/>
            <a:ext cx="3226199" cy="35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478</Words>
  <Application>Microsoft Office PowerPoint</Application>
  <PresentationFormat>Widescreen</PresentationFormat>
  <Paragraphs>119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</vt:lpstr>
      <vt:lpstr>Calibri Light</vt:lpstr>
      <vt:lpstr>Office Theme</vt:lpstr>
      <vt:lpstr>The “Quiet Revolution” in Aquaculture Value Chains</vt:lpstr>
      <vt:lpstr>What is the “Quiet Revolution”?</vt:lpstr>
      <vt:lpstr>Changes in Demand</vt:lpstr>
      <vt:lpstr>Domestic markets dominate demand</vt:lpstr>
      <vt:lpstr>Changes in Supply</vt:lpstr>
      <vt:lpstr>PowerPoint Presentation</vt:lpstr>
      <vt:lpstr>Product cycle </vt:lpstr>
      <vt:lpstr>Growth of Off-Farm VC Segments </vt:lpstr>
      <vt:lpstr>PowerPoint Presentation</vt:lpstr>
      <vt:lpstr>PowerPoint Presentation</vt:lpstr>
      <vt:lpstr>PowerPoint Presentation</vt:lpstr>
      <vt:lpstr>Innovation in off-farm VC segments</vt:lpstr>
      <vt:lpstr>The Quiet Revolution in Aquaculture Value Chains</vt:lpstr>
      <vt:lpstr>PowerPoint Presentation</vt:lpstr>
    </vt:vector>
  </TitlesOfParts>
  <Company>Michigan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beltonbe</dc:creator>
  <cp:lastModifiedBy>Payne, Kenna</cp:lastModifiedBy>
  <cp:revision>92</cp:revision>
  <dcterms:created xsi:type="dcterms:W3CDTF">2018-08-22T03:20:30Z</dcterms:created>
  <dcterms:modified xsi:type="dcterms:W3CDTF">2018-09-10T15:27:12Z</dcterms:modified>
</cp:coreProperties>
</file>